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446FC-37AD-4C3F-B939-6235AD15437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7977E0-DC32-4777-BC78-F82AB117DA0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446FC-37AD-4C3F-B939-6235AD15437C}"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977E0-DC32-4777-BC78-F82AB117DA0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6"/>
                </a:solidFill>
              </a:rPr>
              <a:t>PROCESS OF REPERTORIZATION</a:t>
            </a:r>
            <a:endParaRPr lang="en-US" b="1" dirty="0">
              <a:solidFill>
                <a:schemeClr val="accent6"/>
              </a:solidFill>
            </a:endParaRPr>
          </a:p>
        </p:txBody>
      </p:sp>
      <p:sp>
        <p:nvSpPr>
          <p:cNvPr id="3" name="Subtitle 2"/>
          <p:cNvSpPr>
            <a:spLocks noGrp="1"/>
          </p:cNvSpPr>
          <p:nvPr/>
        </p:nvSpPr>
        <p:spPr>
          <a:xfrm>
            <a:off x="3962400" y="3962400"/>
            <a:ext cx="38862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chemeClr val="accent6"/>
                </a:solidFill>
              </a:rPr>
              <a:t>DR. CHANDRA HASAN.C.M, MD(</a:t>
            </a:r>
            <a:r>
              <a:rPr lang="en-US" b="1" dirty="0" err="1" smtClean="0">
                <a:solidFill>
                  <a:schemeClr val="accent6"/>
                </a:solidFill>
              </a:rPr>
              <a:t>Hom</a:t>
            </a:r>
            <a:r>
              <a:rPr lang="en-US" b="1" dirty="0" smtClean="0">
                <a:solidFill>
                  <a:schemeClr val="accent6"/>
                </a:solidFill>
              </a:rPr>
              <a:t>),</a:t>
            </a:r>
          </a:p>
          <a:p>
            <a:r>
              <a:rPr lang="en-US" b="1" dirty="0" smtClean="0">
                <a:solidFill>
                  <a:schemeClr val="accent6"/>
                </a:solidFill>
              </a:rPr>
              <a:t>ASSOCIATED PROFESSOR,</a:t>
            </a:r>
          </a:p>
          <a:p>
            <a:r>
              <a:rPr lang="en-US" b="1" dirty="0" smtClean="0">
                <a:solidFill>
                  <a:schemeClr val="accent6"/>
                </a:solidFill>
              </a:rPr>
              <a:t>DEPT OF REPERTORY,</a:t>
            </a:r>
          </a:p>
          <a:p>
            <a:r>
              <a:rPr lang="en-US" b="1" dirty="0" smtClean="0">
                <a:solidFill>
                  <a:schemeClr val="accent6"/>
                </a:solidFill>
              </a:rPr>
              <a:t>SARADA KRISHNA HOMOEPATHIC MEDICAL COLLEGE,</a:t>
            </a:r>
          </a:p>
          <a:p>
            <a:r>
              <a:rPr lang="en-US" b="1" dirty="0" smtClean="0">
                <a:solidFill>
                  <a:schemeClr val="accent6"/>
                </a:solidFill>
              </a:rPr>
              <a:t>KULASEKHARAM </a:t>
            </a:r>
            <a:endParaRPr lang="en-IN" b="1" dirty="0">
              <a:solidFill>
                <a:schemeClr val="accent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lnSpcReduction="10000"/>
          </a:bodyPr>
          <a:lstStyle/>
          <a:p>
            <a:pPr>
              <a:buNone/>
            </a:pPr>
            <a:r>
              <a:rPr lang="en-US" b="1" dirty="0" smtClean="0">
                <a:solidFill>
                  <a:srgbClr val="7030A0"/>
                </a:solidFill>
              </a:rPr>
              <a:t>Introduction: </a:t>
            </a:r>
            <a:r>
              <a:rPr lang="en-US" sz="2800" dirty="0" smtClean="0">
                <a:solidFill>
                  <a:srgbClr val="7030A0"/>
                </a:solidFill>
              </a:rPr>
              <a:t>Process of repertorizatio</a:t>
            </a:r>
            <a:r>
              <a:rPr lang="en-US" dirty="0" smtClean="0">
                <a:solidFill>
                  <a:srgbClr val="7030A0"/>
                </a:solidFill>
              </a:rPr>
              <a:t>n</a:t>
            </a:r>
            <a:r>
              <a:rPr lang="en-US" dirty="0">
                <a:solidFill>
                  <a:srgbClr val="7030A0"/>
                </a:solidFill>
              </a:rPr>
              <a:t> </a:t>
            </a:r>
            <a:r>
              <a:rPr lang="en-US" sz="2800" dirty="0" smtClean="0">
                <a:solidFill>
                  <a:srgbClr val="7030A0"/>
                </a:solidFill>
              </a:rPr>
              <a:t>is a sequence of interdependent and linked procedure followed to get a similimum or a group of similar medicines in a given case with the help of a repertory.</a:t>
            </a:r>
          </a:p>
          <a:p>
            <a:pPr>
              <a:buNone/>
            </a:pPr>
            <a:r>
              <a:rPr lang="en-US" sz="2800" dirty="0">
                <a:solidFill>
                  <a:srgbClr val="7030A0"/>
                </a:solidFill>
              </a:rPr>
              <a:t> </a:t>
            </a:r>
            <a:r>
              <a:rPr lang="en-US" sz="2800" dirty="0" smtClean="0">
                <a:solidFill>
                  <a:srgbClr val="7030A0"/>
                </a:solidFill>
              </a:rPr>
              <a:t>        The process of repertorization are the following :</a:t>
            </a:r>
          </a:p>
          <a:p>
            <a:pPr>
              <a:buNone/>
            </a:pPr>
            <a:r>
              <a:rPr lang="en-US" sz="2800" dirty="0">
                <a:solidFill>
                  <a:srgbClr val="7030A0"/>
                </a:solidFill>
              </a:rPr>
              <a:t> </a:t>
            </a:r>
            <a:r>
              <a:rPr lang="en-US" sz="2800" dirty="0" smtClean="0">
                <a:solidFill>
                  <a:srgbClr val="7030A0"/>
                </a:solidFill>
              </a:rPr>
              <a:t>             1, Total addition process.</a:t>
            </a:r>
          </a:p>
          <a:p>
            <a:pPr>
              <a:buNone/>
            </a:pPr>
            <a:r>
              <a:rPr lang="en-US" sz="2800" dirty="0">
                <a:solidFill>
                  <a:srgbClr val="7030A0"/>
                </a:solidFill>
              </a:rPr>
              <a:t> </a:t>
            </a:r>
            <a:r>
              <a:rPr lang="en-US" sz="2800" dirty="0" smtClean="0">
                <a:solidFill>
                  <a:srgbClr val="7030A0"/>
                </a:solidFill>
              </a:rPr>
              <a:t>             2, eliminating process.</a:t>
            </a:r>
          </a:p>
          <a:p>
            <a:pPr>
              <a:buNone/>
            </a:pPr>
            <a:r>
              <a:rPr lang="en-US" sz="2800" dirty="0">
                <a:solidFill>
                  <a:srgbClr val="7030A0"/>
                </a:solidFill>
              </a:rPr>
              <a:t> </a:t>
            </a:r>
            <a:r>
              <a:rPr lang="en-US" sz="2800" dirty="0" smtClean="0">
                <a:solidFill>
                  <a:srgbClr val="7030A0"/>
                </a:solidFill>
              </a:rPr>
              <a:t>             3, Continuous eliminating process.</a:t>
            </a:r>
          </a:p>
          <a:p>
            <a:pPr>
              <a:buNone/>
            </a:pPr>
            <a:r>
              <a:rPr lang="en-US" sz="2800" b="1" dirty="0" smtClean="0">
                <a:solidFill>
                  <a:srgbClr val="7030A0"/>
                </a:solidFill>
              </a:rPr>
              <a:t>Total addition process : </a:t>
            </a:r>
            <a:r>
              <a:rPr lang="en-US" sz="2800" dirty="0" smtClean="0">
                <a:solidFill>
                  <a:srgbClr val="7030A0"/>
                </a:solidFill>
              </a:rPr>
              <a:t>In this process all the medicines against all the rubrics are noted down with their grades, and finally add the total grades or marks obtained by the medicines are calculated. Then according to the higher merits of grades obtained </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324600"/>
          </a:xfrm>
        </p:spPr>
        <p:txBody>
          <a:bodyPr>
            <a:normAutofit/>
          </a:bodyPr>
          <a:lstStyle/>
          <a:p>
            <a:pPr>
              <a:buNone/>
            </a:pPr>
            <a:r>
              <a:rPr lang="en-US" sz="2800" dirty="0" smtClean="0">
                <a:solidFill>
                  <a:srgbClr val="7030A0"/>
                </a:solidFill>
              </a:rPr>
              <a:t>      and rubrics covered the medicines are arranged, from this we will get a group of most similar medicines, these are further differentiated using materia medica and similimum is identified.</a:t>
            </a:r>
          </a:p>
          <a:p>
            <a:pPr>
              <a:buNone/>
            </a:pPr>
            <a:r>
              <a:rPr lang="en-US" sz="2800" dirty="0">
                <a:solidFill>
                  <a:srgbClr val="7030A0"/>
                </a:solidFill>
              </a:rPr>
              <a:t> </a:t>
            </a:r>
            <a:r>
              <a:rPr lang="en-US" sz="2800" dirty="0" smtClean="0">
                <a:solidFill>
                  <a:srgbClr val="7030A0"/>
                </a:solidFill>
              </a:rPr>
              <a:t>          In this process omission of medicines is very less, but it takes more time. This process is otherwise known as aggregation process.</a:t>
            </a:r>
          </a:p>
          <a:p>
            <a:pPr>
              <a:buNone/>
            </a:pPr>
            <a:r>
              <a:rPr lang="en-US" sz="2800" b="1" dirty="0" smtClean="0">
                <a:solidFill>
                  <a:srgbClr val="7030A0"/>
                </a:solidFill>
              </a:rPr>
              <a:t>Eliminating process : </a:t>
            </a:r>
            <a:r>
              <a:rPr lang="en-US" sz="2800" dirty="0" smtClean="0">
                <a:solidFill>
                  <a:srgbClr val="7030A0"/>
                </a:solidFill>
              </a:rPr>
              <a:t>Select the most important symptom in the person, with out these symptom we cannot prescribe this patient , the selected symptom is preferably a general symptom. This symptom is placed on the top and rest of the symptoms are placed on below it according to higher archy.</a:t>
            </a:r>
            <a:endParaRPr lang="en-US" sz="28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buNone/>
            </a:pPr>
            <a:r>
              <a:rPr lang="en-US" sz="2800" dirty="0" smtClean="0">
                <a:solidFill>
                  <a:srgbClr val="7030A0"/>
                </a:solidFill>
              </a:rPr>
              <a:t>             While repertorizing, take only these medicines which covering the first symptom. Further rubrics can be referred to and grades or marks obtained by the medicines are added, then arrange the medicines according to higher merits, from this we will get a group of most similar remedies, differentiate it using materia medica and obtain the similimum.</a:t>
            </a:r>
          </a:p>
          <a:p>
            <a:pPr>
              <a:buNone/>
            </a:pPr>
            <a:r>
              <a:rPr lang="en-US" sz="2800" b="1" dirty="0" smtClean="0">
                <a:solidFill>
                  <a:srgbClr val="7030A0"/>
                </a:solidFill>
              </a:rPr>
              <a:t>Continuous eliminating process : </a:t>
            </a:r>
            <a:r>
              <a:rPr lang="en-US" sz="2800" dirty="0" smtClean="0">
                <a:solidFill>
                  <a:srgbClr val="7030A0"/>
                </a:solidFill>
              </a:rPr>
              <a:t>In this process the rubrics are arranged according to the higher archy, consider the first symptom note the medicines corresponding the rubric and grades or marks obtained by the medicines.</a:t>
            </a:r>
          </a:p>
          <a:p>
            <a:pPr>
              <a:buNone/>
            </a:pPr>
            <a:r>
              <a:rPr lang="en-US" sz="2800" dirty="0" smtClean="0">
                <a:solidFill>
                  <a:srgbClr val="7030A0"/>
                </a:solidFill>
              </a:rPr>
              <a:t>            Then consider the second rubric and note the medicines which are covering the first rubrics with</a:t>
            </a:r>
            <a:endParaRPr lang="en-US" sz="28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pPr>
              <a:buNone/>
            </a:pPr>
            <a:r>
              <a:rPr lang="en-US" sz="2800" dirty="0" smtClean="0">
                <a:solidFill>
                  <a:srgbClr val="7030A0"/>
                </a:solidFill>
              </a:rPr>
              <a:t>        their grades or marks obtained.</a:t>
            </a:r>
          </a:p>
          <a:p>
            <a:pPr>
              <a:buNone/>
            </a:pPr>
            <a:r>
              <a:rPr lang="en-US" sz="2800" dirty="0" smtClean="0">
                <a:solidFill>
                  <a:srgbClr val="7030A0"/>
                </a:solidFill>
              </a:rPr>
              <a:t>               After that the third rubric is considered and the medicines present in the second rubric only considered and note the medicines and grades marks obtained by the medicines.</a:t>
            </a:r>
          </a:p>
          <a:p>
            <a:pPr>
              <a:buNone/>
            </a:pPr>
            <a:r>
              <a:rPr lang="en-US" sz="2800" dirty="0" smtClean="0">
                <a:solidFill>
                  <a:srgbClr val="7030A0"/>
                </a:solidFill>
              </a:rPr>
              <a:t>               On this method all the rubrics are taken and considered one by one, at the end add the grades or marks obtained by the medicines , arrange the medicines according to the hire merits, from this we will get a group of most similar medicines, differentiate the medicines using materia medica and identify similimum.</a:t>
            </a:r>
            <a:endParaRPr lang="en-US" sz="28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229600" cy="6248400"/>
          </a:xfrm>
        </p:spPr>
        <p:txBody>
          <a:bodyPr>
            <a:normAutofit/>
          </a:bodyPr>
          <a:lstStyle/>
          <a:p>
            <a:pPr>
              <a:buNone/>
            </a:pPr>
            <a:r>
              <a:rPr lang="en-US" sz="2800" b="1" dirty="0" smtClean="0">
                <a:solidFill>
                  <a:srgbClr val="7030A0"/>
                </a:solidFill>
              </a:rPr>
              <a:t>Few cautions should be taken while using eliminating processes:</a:t>
            </a:r>
          </a:p>
          <a:p>
            <a:pPr>
              <a:buNone/>
            </a:pPr>
            <a:r>
              <a:rPr lang="en-US" sz="2800" dirty="0" smtClean="0">
                <a:solidFill>
                  <a:srgbClr val="7030A0"/>
                </a:solidFill>
              </a:rPr>
              <a:t>        a, If the evaluation of symptoms are not done properly the we will get failure in using eliminating process.</a:t>
            </a:r>
          </a:p>
          <a:p>
            <a:pPr>
              <a:buNone/>
            </a:pPr>
            <a:r>
              <a:rPr lang="en-US" sz="2800" dirty="0" smtClean="0">
                <a:solidFill>
                  <a:srgbClr val="7030A0"/>
                </a:solidFill>
              </a:rPr>
              <a:t>        b, The higher archy of the symptom must be done properly.</a:t>
            </a:r>
          </a:p>
          <a:p>
            <a:pPr>
              <a:buNone/>
            </a:pPr>
            <a:r>
              <a:rPr lang="en-US" sz="2800" dirty="0" smtClean="0">
                <a:solidFill>
                  <a:srgbClr val="7030A0"/>
                </a:solidFill>
              </a:rPr>
              <a:t>        c, If the selected rubric is most important for this case, but it covers very few medicines(below 5) do not consider this symptom for this process.</a:t>
            </a:r>
          </a:p>
          <a:p>
            <a:pPr>
              <a:buNone/>
            </a:pPr>
            <a:r>
              <a:rPr lang="en-US" sz="2800" dirty="0" smtClean="0">
                <a:solidFill>
                  <a:srgbClr val="7030A0"/>
                </a:solidFill>
              </a:rPr>
              <a:t>        d, The most important symptoms i.e, with out these symptoms we can't prescribe, only considered, preferably the general symptoms.</a:t>
            </a:r>
            <a:endParaRPr lang="en-US" sz="2800" dirty="0">
              <a:solidFill>
                <a:srgbClr val="7030A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558</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PROCESS OF REPERTORIZATION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REPERTORIZATION</dc:title>
  <dc:creator>INTEL i3</dc:creator>
  <cp:lastModifiedBy>Admin</cp:lastModifiedBy>
  <cp:revision>14</cp:revision>
  <dcterms:created xsi:type="dcterms:W3CDTF">2018-05-31T03:48:14Z</dcterms:created>
  <dcterms:modified xsi:type="dcterms:W3CDTF">2019-12-28T07:07:11Z</dcterms:modified>
</cp:coreProperties>
</file>